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embeddedFontLst>
    <p:embeddedFont>
      <p:font typeface="Dosis"/>
      <p:regular r:id="rId34"/>
      <p:bold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Lor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gtHb83s9JeNXCCHSC15Ry0Spqh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regular.fntdata"/><Relationship Id="rId20" Type="http://schemas.openxmlformats.org/officeDocument/2006/relationships/slide" Target="slides/slide15.xml"/><Relationship Id="rId42" Type="http://schemas.openxmlformats.org/officeDocument/2006/relationships/font" Target="fonts/Lora-italic.fntdata"/><Relationship Id="rId41" Type="http://schemas.openxmlformats.org/officeDocument/2006/relationships/font" Target="fonts/Lora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Lor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Dosis-bold.fntdata"/><Relationship Id="rId12" Type="http://schemas.openxmlformats.org/officeDocument/2006/relationships/slide" Target="slides/slide7.xml"/><Relationship Id="rId34" Type="http://schemas.openxmlformats.org/officeDocument/2006/relationships/font" Target="fonts/Dosis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.fntdata"/><Relationship Id="rId14" Type="http://schemas.openxmlformats.org/officeDocument/2006/relationships/slide" Target="slides/slide9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139d9034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12139d9034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12139d9034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139d90346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12139d90346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139d9034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g12139d9034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139d90346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2139d90346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82d06cf8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cf82d06cf8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cf82d06cf8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33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359454" y="2411704"/>
            <a:ext cx="5756533" cy="910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Harta, Tahta, Data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514153" y="3447390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423495" y="1068300"/>
            <a:ext cx="11360700" cy="5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Handling Outliers dengan Z-Score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Standardisasi (age, day) dan Normalisasi (balance, duration, campaign, pdays, previous)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47800"/>
            <a:ext cx="7891449" cy="263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730707"/>
            <a:ext cx="7096125" cy="1695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" name="Google Shape;133;p15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r>
              <a:rPr lang="en-US">
                <a:solidFill>
                  <a:schemeClr val="accent5"/>
                </a:solidFill>
              </a:rPr>
              <a:t>Pre- Processing (Feature Encoding)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415600" y="1536625"/>
            <a:ext cx="11586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Label Encoding untuk feature dengan data binary (education, default, housing, loan, dan y)	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/>
              <a:t>		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One-Hot Encoding untuk feature dengan data non-binary (job, marital, contact, poutcome, month)</a:t>
            </a:r>
            <a:endParaRPr sz="1600"/>
          </a:p>
        </p:txBody>
      </p:sp>
      <p:pic>
        <p:nvPicPr>
          <p:cNvPr descr="https://lh6.googleusercontent.com/yR6tXkl55EXB0nf6bc_spWWkqvmmFde5VuTWlf5OsdZjDM4ck02xXMBABSOZmUcCemjeuCMFByOeSRI4zfspoIYfebc9vsxVthwypGj5jQXpQGL9CuBq5nMnORUsRTIuLg"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117" y="2057400"/>
            <a:ext cx="4324350" cy="10763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28974" y="3980048"/>
            <a:ext cx="4829175" cy="1238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8974" y="5470627"/>
            <a:ext cx="6010116" cy="7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Font typeface="Montserrat"/>
              <a:buNone/>
            </a:pPr>
            <a:r>
              <a:rPr lang="en-US">
                <a:solidFill>
                  <a:schemeClr val="accent5"/>
                </a:solidFill>
              </a:rPr>
              <a:t>Pre- Processing (Class Imbalance)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48" name="Google Shape;148;p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Dilakukan 4 skenario : tanpa handling, undersampling, oversampling, dan SMOTE</a:t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75" y="2761363"/>
            <a:ext cx="7162800" cy="2752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7006" y="2183631"/>
            <a:ext cx="2710970" cy="390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415600" y="964399"/>
            <a:ext cx="11360700" cy="5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Untuk modeling digunakan 9 algoritma, yaitu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Model yang terbaik adalah Random Forest dengan Over Sampling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</a:pPr>
            <a:r>
              <a:t/>
            </a:r>
            <a:endParaRPr sz="1600"/>
          </a:p>
        </p:txBody>
      </p:sp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725" y="1450200"/>
            <a:ext cx="5476947" cy="2184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1725" y="4327471"/>
            <a:ext cx="5895975" cy="1914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16"/>
          <p:cNvSpPr txBox="1"/>
          <p:nvPr/>
        </p:nvSpPr>
        <p:spPr>
          <a:xfrm>
            <a:off x="7827470" y="4699883"/>
            <a:ext cx="303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Forest dengan Over Sampling memiliki nilai precision dan AUC yang paling tinggi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423495" y="1151400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Setelah dilakukan hyperparameter tuning dan feature selection, nilai precision naik menjadi 0.95 dari sebelumnya 0.92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</p:txBody>
      </p:sp>
      <p:pic>
        <p:nvPicPr>
          <p:cNvPr id="167" name="Google Shape;1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825" y="2226488"/>
            <a:ext cx="9239250" cy="349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17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Modelling Experiment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Modelling Evaluation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320070" y="6096945"/>
            <a:ext cx="10569182" cy="912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Dari evaluasi di atas, dipilih Random Forest karena memiliki peforma terbaik</a:t>
            </a:r>
            <a:endParaRPr b="1" i="0" sz="2000" u="none" cap="none" strike="noStrike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19004" l="21462" r="11571" t="30386"/>
          <a:stretch/>
        </p:blipFill>
        <p:spPr>
          <a:xfrm>
            <a:off x="1320075" y="1068300"/>
            <a:ext cx="9474026" cy="502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15860" l="23965" r="19907" t="21624"/>
          <a:stretch/>
        </p:blipFill>
        <p:spPr>
          <a:xfrm>
            <a:off x="531275" y="555425"/>
            <a:ext cx="9924752" cy="59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 rotWithShape="1">
          <a:blip r:embed="rId3">
            <a:alphaModFix/>
          </a:blip>
          <a:srcRect b="30837" l="22613" r="19135" t="22361"/>
          <a:stretch/>
        </p:blipFill>
        <p:spPr>
          <a:xfrm>
            <a:off x="676150" y="362200"/>
            <a:ext cx="9876474" cy="598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327" y="1097098"/>
            <a:ext cx="8061073" cy="576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5376211" y="3694276"/>
            <a:ext cx="3239926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 feature terpenting adalah 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Duration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Balance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Age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Day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Poutcome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19019" l="21702" r="18642" t="20447"/>
          <a:stretch/>
        </p:blipFill>
        <p:spPr>
          <a:xfrm>
            <a:off x="676150" y="217350"/>
            <a:ext cx="9184776" cy="524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25" y="5923751"/>
            <a:ext cx="642937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</a:pPr>
            <a:r>
              <a:rPr lang="en-US" sz="3200">
                <a:solidFill>
                  <a:schemeClr val="accent5"/>
                </a:solidFill>
              </a:rPr>
              <a:t>Latar Belakang Masalah</a:t>
            </a:r>
            <a:endParaRPr/>
          </a:p>
        </p:txBody>
      </p:sp>
      <p:sp>
        <p:nvSpPr>
          <p:cNvPr id="73" name="Google Shape;73;p8"/>
          <p:cNvSpPr txBox="1"/>
          <p:nvPr>
            <p:ph idx="1" type="body"/>
          </p:nvPr>
        </p:nvSpPr>
        <p:spPr>
          <a:xfrm>
            <a:off x="423495" y="1356867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Sebuah bank di Portugal ingin </a:t>
            </a:r>
            <a:r>
              <a:rPr b="1" lang="en-US" sz="1600"/>
              <a:t>meningkatkan jumlah nasabah yang mendaftar deposito</a:t>
            </a:r>
            <a:r>
              <a:rPr lang="en-US" sz="1600"/>
              <a:t> dengan menggunakan metode </a:t>
            </a:r>
            <a:r>
              <a:rPr i="1" lang="en-US" sz="1600"/>
              <a:t>Telephonic Marketing</a:t>
            </a:r>
            <a:r>
              <a:rPr lang="en-US" sz="1600"/>
              <a:t>. Berdasarkan data tahun lalu, terdapat 45.211 nasabah yang dihubungi. Namun, </a:t>
            </a:r>
            <a:r>
              <a:rPr b="1" lang="en-US" sz="1600"/>
              <a:t>hanya 11,7% </a:t>
            </a:r>
            <a:r>
              <a:rPr lang="en-US" sz="1600"/>
              <a:t>yang mendaftar deposito.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Melalui analytical approach dan data science, kami ingin meningkatkan jumlah nasabah yang akan mendaftar untuk deposito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Melalui model machine learning, akan diseleksi nasabah yang berpotensi untuk mendaftar ke deposito.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2139d90346_0_7"/>
          <p:cNvPicPr preferRelativeResize="0"/>
          <p:nvPr/>
        </p:nvPicPr>
        <p:blipFill rotWithShape="1">
          <a:blip r:embed="rId3">
            <a:alphaModFix/>
          </a:blip>
          <a:srcRect b="15902" l="3307" r="11889" t="0"/>
          <a:stretch/>
        </p:blipFill>
        <p:spPr>
          <a:xfrm>
            <a:off x="748575" y="200700"/>
            <a:ext cx="8475924" cy="53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2139d90346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597" y="5553810"/>
            <a:ext cx="5614201" cy="119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15" name="Google Shape;2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Duration of Call</a:t>
            </a:r>
            <a:endParaRPr/>
          </a:p>
        </p:txBody>
      </p:sp>
      <p:pic>
        <p:nvPicPr>
          <p:cNvPr id="217" name="Google Shape;2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7308" y="1373847"/>
            <a:ext cx="5362451" cy="294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9825" y="1562988"/>
            <a:ext cx="3913875" cy="25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7300" y="4628199"/>
            <a:ext cx="9507944" cy="223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24" name="Google Shape;2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Frequency of Call</a:t>
            </a:r>
            <a:endParaRPr/>
          </a:p>
        </p:txBody>
      </p:sp>
      <p:pic>
        <p:nvPicPr>
          <p:cNvPr id="226" name="Google Shape;2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089" y="978418"/>
            <a:ext cx="9746530" cy="32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099" y="4336500"/>
            <a:ext cx="10942476" cy="23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32" name="Google Shape;2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Previous Campaign Result</a:t>
            </a:r>
            <a:endParaRPr/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19" y="1196763"/>
            <a:ext cx="5345724" cy="312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143" y="1220700"/>
            <a:ext cx="4294390" cy="3286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050" y="4452410"/>
            <a:ext cx="9797901" cy="204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41" name="Google Shape;241;g12139d9034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2139d90346_0_20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95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</a:t>
            </a: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Housing Loan</a:t>
            </a:r>
            <a:endParaRPr/>
          </a:p>
        </p:txBody>
      </p:sp>
      <p:pic>
        <p:nvPicPr>
          <p:cNvPr id="243" name="Google Shape;243;g12139d90346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100" y="1272600"/>
            <a:ext cx="5339899" cy="23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2139d90346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100" y="3971350"/>
            <a:ext cx="5339899" cy="23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2139d90346_0_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8399" y="1220700"/>
            <a:ext cx="5791202" cy="37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2139d90346_0_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5550" y="4976750"/>
            <a:ext cx="5119350" cy="13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51" name="Google Shape;251;g12139d90346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12139d90346_0_28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95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</a:t>
            </a: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Balance</a:t>
            </a:r>
            <a:endParaRPr/>
          </a:p>
        </p:txBody>
      </p:sp>
      <p:pic>
        <p:nvPicPr>
          <p:cNvPr id="253" name="Google Shape;253;g12139d9034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538" y="1220700"/>
            <a:ext cx="10246926" cy="307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2139d90346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00" y="4452410"/>
            <a:ext cx="10266893" cy="225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59" name="Google Shape;25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Insight – Choosing the Right Target</a:t>
            </a:r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248" y="1642591"/>
            <a:ext cx="4905556" cy="190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7660" y="1642591"/>
            <a:ext cx="5021340" cy="189991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/>
        </p:nvSpPr>
        <p:spPr>
          <a:xfrm>
            <a:off x="723337" y="1195149"/>
            <a:ext cx="4793654" cy="447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Jumlah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 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dihubungi</a:t>
            </a:r>
            <a:endParaRPr/>
          </a:p>
        </p:txBody>
      </p:sp>
      <p:sp>
        <p:nvSpPr>
          <p:cNvPr id="264" name="Google Shape;264;p25"/>
          <p:cNvSpPr txBox="1"/>
          <p:nvPr/>
        </p:nvSpPr>
        <p:spPr>
          <a:xfrm>
            <a:off x="5704815" y="1195149"/>
            <a:ext cx="4793654" cy="4474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Conversion rate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/>
          </a:p>
        </p:txBody>
      </p:sp>
      <p:sp>
        <p:nvSpPr>
          <p:cNvPr id="265" name="Google Shape;265;p25"/>
          <p:cNvSpPr txBox="1"/>
          <p:nvPr/>
        </p:nvSpPr>
        <p:spPr>
          <a:xfrm>
            <a:off x="757558" y="3828815"/>
            <a:ext cx="9804039" cy="2058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Rata-rata conversion rate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dihubungi pada bulan Maret, September, Oktober dan Desember adalah 47.25%. Sedangkan pada bulan lainnya hanya 11.75%. </a:t>
            </a:r>
            <a:r>
              <a:rPr b="1" i="0" lang="en-US" sz="1800" u="none" cap="none" strike="noStrike">
                <a:solidFill>
                  <a:schemeClr val="lt1"/>
                </a:solidFill>
                <a:highlight>
                  <a:srgbClr val="20414C"/>
                </a:highlight>
                <a:latin typeface="Twentieth Century"/>
                <a:ea typeface="Twentieth Century"/>
                <a:cs typeface="Twentieth Century"/>
                <a:sym typeface="Twentieth Century"/>
              </a:rPr>
              <a:t>Berbeda 3 kali lipat!!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Kami menyimpulkan bahwa tim marketing telah mentarget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tepat pada keempat bulan ini. Sayangnya, jumlah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dihubungi justru paling sedikit di antara bulan lain.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Hal ini menunjukkan pentingnya memilih target yang tepat. Jika banyak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dihubungi tidak potensial untuk diberikan campaign, conversion rate akan sangat rendah. Misalnya seperti bulan Mei, jumlah </a:t>
            </a:r>
            <a:r>
              <a:rPr lang="en-US" sz="18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customer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yang dihubungi sangat banyak akan tetapi conversion ratenya sangat rendah.</a:t>
            </a:r>
            <a:endParaRPr/>
          </a:p>
        </p:txBody>
      </p:sp>
      <p:sp>
        <p:nvSpPr>
          <p:cNvPr id="266" name="Google Shape;266;p25"/>
          <p:cNvSpPr txBox="1"/>
          <p:nvPr/>
        </p:nvSpPr>
        <p:spPr>
          <a:xfrm>
            <a:off x="1324619" y="5888796"/>
            <a:ext cx="10569182" cy="912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Pemilihan target yang tepat akan meningkatkan conversion rate</a:t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rot="-5400000">
            <a:off x="5757300" y="1735208"/>
            <a:ext cx="255329" cy="3500557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72" name="Google Shape;272;g12139d90346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2139d90346_0_43"/>
          <p:cNvPicPr preferRelativeResize="0"/>
          <p:nvPr/>
        </p:nvPicPr>
        <p:blipFill rotWithShape="1">
          <a:blip r:embed="rId4">
            <a:alphaModFix/>
          </a:blip>
          <a:srcRect b="0" l="3262" r="10664" t="0"/>
          <a:stretch/>
        </p:blipFill>
        <p:spPr>
          <a:xfrm>
            <a:off x="651975" y="416225"/>
            <a:ext cx="9707476" cy="63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278" name="Google Shape;27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470" y="-1"/>
            <a:ext cx="1268910" cy="52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7"/>
          <p:cNvSpPr txBox="1"/>
          <p:nvPr/>
        </p:nvSpPr>
        <p:spPr>
          <a:xfrm>
            <a:off x="1041720" y="1306587"/>
            <a:ext cx="105330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Alfikri Ramadhan : Diskusi preparation project (Stage 0), EDA, Data Processing, Business Recomendation, dan Business Calculation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Zahra Hanifah :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Diskusi preparation project (Stage 0), EDA, Data Processing,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Penulisan Laporan Final Project, Penulisan Notulensi setiap mentoring.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Rantika Tresna :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Diskusi preparation project (Stage 0), EDA, Data Processing, dan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Modelling Experiments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M. Dhiyaaul F :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Diskusi preparation project (Stage 0), EDA, Data Processing, dan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Modelling Experiments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Dhea Putriani :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Diskusi preparation project (Stage 0), EDA, Data Processing, dan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Finalisasi PPT Presentasi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Syahid Arbi :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Diskusi preparation project (Stage 0), EDA, Data Processing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45720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AutoNum type="arabicPeriod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M. Fadil Biran : 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Diskusi preparation project (Stage 0), EDA, Data Processing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Pembagian Tugas 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/>
        </p:nvSpPr>
        <p:spPr>
          <a:xfrm>
            <a:off x="1066800" y="1345624"/>
            <a:ext cx="9677400" cy="4674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1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 yang rendah, yaitu 11,7% dari total customer yang dihubungi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Meningkatkan conversion rate nasabah yang diberikan campaign untuk mendaftar ke deposito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Membuat model machine learning yang dapat memprediksi nasabah yang akan mendaftar ke deposito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Metrics</a:t>
            </a:r>
            <a:endParaRPr b="1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Conversion Rate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Per Acquisition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Business 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6248400" y="3124199"/>
            <a:ext cx="5527900" cy="296763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Dataset terdiri atas 45.211 baris dan 17 kolom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Tidak perlu dilakukan handling, karena tidak ada </a:t>
            </a:r>
            <a:r>
              <a:rPr b="1" lang="en-US" sz="1600"/>
              <a:t>'Missing Value'</a:t>
            </a:r>
            <a:r>
              <a:rPr lang="en-US" sz="1600"/>
              <a:t> pada dataset ini.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/>
              <a:t>Tidak perlu dilakukan handling, karena tidak ada </a:t>
            </a:r>
            <a:r>
              <a:rPr b="1" lang="en-US" sz="1600"/>
              <a:t>'Duplicated Data'</a:t>
            </a:r>
            <a:r>
              <a:rPr lang="en-US" sz="1600"/>
              <a:t> pada dataset ini.</a:t>
            </a:r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3">
            <a:alphaModFix/>
          </a:blip>
          <a:srcRect b="27240" l="22912" r="56865" t="36216"/>
          <a:stretch/>
        </p:blipFill>
        <p:spPr>
          <a:xfrm>
            <a:off x="762000" y="1600200"/>
            <a:ext cx="49530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/>
          <p:cNvPicPr preferRelativeResize="0"/>
          <p:nvPr/>
        </p:nvPicPr>
        <p:blipFill rotWithShape="1">
          <a:blip r:embed="rId4">
            <a:alphaModFix/>
          </a:blip>
          <a:srcRect b="32834" l="22474" r="43421" t="53225"/>
          <a:stretch/>
        </p:blipFill>
        <p:spPr>
          <a:xfrm>
            <a:off x="6248400" y="1600200"/>
            <a:ext cx="533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0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 &amp; Cleansing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6629400" y="1068300"/>
            <a:ext cx="5334000" cy="22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boxplot, dapat terlihat: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Hampir semua kolom memiliki outliers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‘day’ tidak memiliki outliers karena menunjukkan Tanggal pada bulan, sehingga nilainya 1 s/d 31</a:t>
            </a:r>
            <a:endParaRPr/>
          </a:p>
          <a:p>
            <a:pPr indent="0" lvl="0" marL="1079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Pada distplot, dapat terlihat: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Hampir seluruh feature berdistribusi positively skewed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`day` tampak memiliki 3 puncak (trimodal distribution)</a:t>
            </a:r>
            <a:b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79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079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9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s://lh3.googleusercontent.com/OhEeXHgC-vi2yJ80Hac4MFfH_IeeGNdESs0cM2RgCKezVVHLT36Rya1tEjT77LFg3vbdr74If8aiO38kprbgcoBLXEm4KPiP6ss-41Btyr-Z0cFZvTncdytBJ08hkQybfmlV5BiJ" id="93" name="Google Shape;93;p11"/>
          <p:cNvPicPr preferRelativeResize="0"/>
          <p:nvPr/>
        </p:nvPicPr>
        <p:blipFill rotWithShape="1">
          <a:blip r:embed="rId3">
            <a:alphaModFix/>
          </a:blip>
          <a:srcRect b="0" l="2491" r="0" t="25581"/>
          <a:stretch/>
        </p:blipFill>
        <p:spPr>
          <a:xfrm>
            <a:off x="650910" y="990600"/>
            <a:ext cx="5519751" cy="25878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lh6.googleusercontent.com/wb8pzxdAJVm38Ovxq-crI11Xztoem_kfQILXOkI7ipytM76k7vGN6AfKWNNdUpC8vtUbNU_fc7fSUKExyy2jS6s7Gti-e8vMqgbUTGeXpQE46i2TpyMolcav1A-EPvtv7hxZCD9l" id="94" name="Google Shape;94;p11"/>
          <p:cNvPicPr preferRelativeResize="0"/>
          <p:nvPr/>
        </p:nvPicPr>
        <p:blipFill rotWithShape="1">
          <a:blip r:embed="rId4">
            <a:alphaModFix/>
          </a:blip>
          <a:srcRect b="0" l="5449" r="3078" t="20142"/>
          <a:stretch/>
        </p:blipFill>
        <p:spPr>
          <a:xfrm>
            <a:off x="650910" y="3733800"/>
            <a:ext cx="5519751" cy="297071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1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  <p:sp>
        <p:nvSpPr>
          <p:cNvPr id="96" name="Google Shape;96;p11"/>
          <p:cNvSpPr txBox="1"/>
          <p:nvPr/>
        </p:nvSpPr>
        <p:spPr>
          <a:xfrm>
            <a:off x="6858000" y="4947047"/>
            <a:ext cx="4841295" cy="1231106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Tindak Lanjut: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Melakukan handling outliers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Melakukan log transformasi untuk feature tertentu yang sangat skewed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8458200" y="1178490"/>
            <a:ext cx="3429000" cy="506991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`poutcome` (hasil dari campaign sebelumnya) bernilai unknown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dihubungi melalui contact celluar (`contact`)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dihubungi pada bulan Mei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Distribusi user pada yang memiliki KPR dan tidak, cukup berdekatan (`housing`)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tidak gagal bayar (`default`)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tidak memiliki utang (`loan`)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Mayoritas user tidak subscribe pada term deposit (`y`)</a:t>
            </a:r>
            <a:endParaRPr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4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4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400"/>
          </a:p>
        </p:txBody>
      </p:sp>
      <p:pic>
        <p:nvPicPr>
          <p:cNvPr descr="https://lh3.googleusercontent.com/tJFfib9fbJs9I3yAvqV-hgTYCeM5NDcpg__uL_tvLiNMpxQGnksKtAgaCTZgZPslWZZjeq7FqSwZsvsDu2nJHW_lgLly-E9rIr7wtiA2SwoI7o0hBZTxmXnlY-noYArobhDcAJSh" id="102" name="Google Shape;102;p12"/>
          <p:cNvPicPr preferRelativeResize="0"/>
          <p:nvPr/>
        </p:nvPicPr>
        <p:blipFill rotWithShape="1">
          <a:blip r:embed="rId3">
            <a:alphaModFix/>
          </a:blip>
          <a:srcRect b="2095" l="0" r="0" t="0"/>
          <a:stretch/>
        </p:blipFill>
        <p:spPr>
          <a:xfrm>
            <a:off x="609600" y="1029325"/>
            <a:ext cx="7543800" cy="5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8305800" y="1524000"/>
            <a:ext cx="3429000" cy="3581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yang tidak gagal bayar (no pada `default`) lebih cenderung untuk subscribe ke term deposit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yang tidak punya utang (no pada `loan`) lebih cenderung untuk subscribe ke term deposit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900"/>
              <a:buNone/>
            </a:pPr>
            <a:r>
              <a:t/>
            </a:r>
            <a:endParaRPr sz="1600"/>
          </a:p>
        </p:txBody>
      </p:sp>
      <p:pic>
        <p:nvPicPr>
          <p:cNvPr descr="https://lh6.googleusercontent.com/uHUu834wbcD99-KvyANmZZPaDi_x7QZh-DrhndWoAgH6ef9K9kYWBsDkc6U2qDgUSB4eis8CTi2pQ0hBb9c4Hxm3rTwBJtIIBCytfKhls-_tvlfIj_vebgyA5zy-agLT53kulw2T"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36" y="1069549"/>
            <a:ext cx="75438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4eDrAr_vo5B9CzZulxvSRwt6fCoQ33YxH8C9mRweMAMQVBHIpKw2OtH_WPG1BFAD62lsRnUuAvfr4XG_JY1Z87zj3LkV7zFOcrEQ4ggZKTzV272h_YawxnU1L-zcO4-ZTyFGnoxV"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0" r="0" t="10409"/>
          <a:stretch/>
        </p:blipFill>
        <p:spPr>
          <a:xfrm>
            <a:off x="829456" y="1324627"/>
            <a:ext cx="5971347" cy="507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Analysis (EDA)</a:t>
            </a:r>
            <a:endParaRPr/>
          </a:p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7127295" y="1447800"/>
            <a:ext cx="4572000" cy="2104373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pdays memiliki korelasi positif lemah dengan previous</a:t>
            </a:r>
            <a:endParaRPr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kolom target, duration memiliki korelasi positif lemah dengan y</a:t>
            </a:r>
            <a:endParaRPr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None/>
            </a:pPr>
            <a:r>
              <a:t/>
            </a:r>
            <a:endParaRPr sz="1600"/>
          </a:p>
          <a:p>
            <a:pPr indent="0" lvl="0" marL="107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82d06cf8_2_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600"/>
              <a:t>Mengubah value -1 pada pdays menjadi 999. Pdays adalah hari yang telah berlalu sejak user dihubungi. Mengubah -1 (user tidak dihubungi) menjadi 999 dengan asumsi hari yang terlewat sudah sangat jauh sejak terakhir user dihubungi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 sz="1600"/>
          </a:p>
        </p:txBody>
      </p:sp>
      <p:pic>
        <p:nvPicPr>
          <p:cNvPr id="124" name="Google Shape;124;gcf82d06cf8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75" y="2631945"/>
            <a:ext cx="11048125" cy="18638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gcf82d06cf8_2_2"/>
          <p:cNvSpPr txBox="1"/>
          <p:nvPr/>
        </p:nvSpPr>
        <p:spPr>
          <a:xfrm>
            <a:off x="508395" y="304800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8589"/>
              <a:buFont typeface="Montserrat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